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82" r:id="rId2"/>
    <p:sldId id="306" r:id="rId3"/>
    <p:sldId id="307" r:id="rId4"/>
    <p:sldId id="258" r:id="rId5"/>
    <p:sldId id="308" r:id="rId6"/>
    <p:sldId id="262" r:id="rId7"/>
    <p:sldId id="263" r:id="rId8"/>
    <p:sldId id="264" r:id="rId9"/>
    <p:sldId id="266" r:id="rId10"/>
    <p:sldId id="309" r:id="rId11"/>
    <p:sldId id="314" r:id="rId12"/>
    <p:sldId id="315" r:id="rId13"/>
    <p:sldId id="316" r:id="rId14"/>
    <p:sldId id="318" r:id="rId15"/>
    <p:sldId id="310" r:id="rId16"/>
    <p:sldId id="317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305" autoAdjust="0"/>
  </p:normalViewPr>
  <p:slideViewPr>
    <p:cSldViewPr>
      <p:cViewPr varScale="1">
        <p:scale>
          <a:sx n="102" d="100"/>
          <a:sy n="102" d="100"/>
        </p:scale>
        <p:origin x="12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8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63485E-F68C-4289-B52D-46B0370D9B91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3A9984-B35F-4D20-9D74-50A130817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31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D379B7-4B44-4009-92AC-59471030472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CDD857-F2B4-4AA3-A7E0-5CAF164FB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5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D857-F2B4-4AA3-A7E0-5CAF164FBB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D857-F2B4-4AA3-A7E0-5CAF164FBB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87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D857-F2B4-4AA3-A7E0-5CAF164FBB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14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D857-F2B4-4AA3-A7E0-5CAF164FBB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94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D857-F2B4-4AA3-A7E0-5CAF164FBB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00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D857-F2B4-4AA3-A7E0-5CAF164FBB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12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D857-F2B4-4AA3-A7E0-5CAF164FBB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41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D857-F2B4-4AA3-A7E0-5CAF164FBB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7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4DE29C-A57A-4FAC-B683-6D844D1C77CC}" type="datetime1">
              <a:rPr lang="en-US" smtClean="0"/>
              <a:t>1/5/2024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F71284-DEF2-45C0-B410-5BB508667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4C7E-5965-4F3A-8B69-825A7AFB1283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D9C-1F6E-40B2-B76A-72FF7D42C208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9C48-5333-41B1-A8A3-CCDBF37AE4D3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3803-8D87-478F-9E37-AFB164ACF89D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2901-F2D1-4DA5-851A-3715D1EA38D0}" type="datetime1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143D-CD39-4D83-81D1-FD934654FBB1}" type="datetime1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131F-A053-4146-9F22-6497B08648DC}" type="datetime1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2F93-8AE5-478F-9A25-8B538A531AB6}" type="datetime1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67BD136-F831-4816-AEF0-EB5C258A7996}" type="datetime1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2EFBC1-D959-4D96-9DCA-25AFC0DAF61D}" type="datetime1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F71284-DEF2-45C0-B410-5BB508667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0B4FA3-9F4D-49BD-BB59-388AF4072944}" type="datetime1">
              <a:rPr lang="en-US" smtClean="0"/>
              <a:t>1/5/2024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F71284-DEF2-45C0-B410-5BB508667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2810568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799" y="1066800"/>
            <a:ext cx="778979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¿</a:t>
            </a:r>
            <a:r>
              <a:rPr lang="en-US" sz="7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Qué</a:t>
            </a:r>
            <a:r>
              <a:rPr lang="en-US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 es 
</a:t>
            </a:r>
            <a:r>
              <a:rPr lang="en-US" sz="7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Acoso</a:t>
            </a:r>
            <a:r>
              <a:rPr lang="en-US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 sexual?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8/24/17</a:t>
            </a:r>
          </a:p>
        </p:txBody>
      </p:sp>
      <p:sp>
        <p:nvSpPr>
          <p:cNvPr id="2" name="Rectangle 1"/>
          <p:cNvSpPr/>
          <p:nvPr/>
        </p:nvSpPr>
        <p:spPr>
          <a:xfrm>
            <a:off x="889350" y="4495800"/>
            <a:ext cx="758624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Escuela</a:t>
            </a:r>
          </a:p>
          <a:p>
            <a:pPr algn="r"/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Fecha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146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9C48-5333-41B1-A8A3-CCDBF37AE4D3}" type="datetime1">
              <a:rPr lang="en-US" smtClean="0"/>
              <a:t>1/5/2024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119407"/>
            <a:ext cx="7400448" cy="604181"/>
          </a:xfrm>
        </p:spPr>
        <p:txBody>
          <a:bodyPr>
            <a:noAutofit/>
          </a:bodyPr>
          <a:lstStyle/>
          <a:p>
            <a:r>
              <a:rPr lang="es-ES" sz="2800" dirty="0"/>
              <a:t>El acoso sexual puede ser realizado por:</a:t>
            </a:r>
            <a:endParaRPr lang="en-US" sz="28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609600" y="427038"/>
            <a:ext cx="6629400" cy="5635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2800" dirty="0">
                <a:effectLst/>
              </a:rPr>
              <a:t>El acoso sexual puede OCURRIRLE A:</a:t>
            </a:r>
            <a:endParaRPr lang="en-US" sz="2800" dirty="0">
              <a:effectLst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917972" y="990600"/>
            <a:ext cx="3974790" cy="1109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Ø"/>
            </a:pPr>
            <a:r>
              <a:rPr lang="es-ES" sz="2800" dirty="0"/>
              <a:t>Niños y niñas
Niños o adultos</a:t>
            </a:r>
            <a:endParaRPr lang="en-US" sz="2800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922888" y="2723588"/>
            <a:ext cx="4002824" cy="347509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Ø"/>
            </a:pPr>
            <a:r>
              <a:rPr lang="es-ES" sz="2400" dirty="0"/>
              <a:t>Niños y niñas
Niños o adultos
De un niño a una niña
De una chica a un chico
De una chica a una chica 
De chico a chico
De un adulto a un niño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0030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:\Users\120099\AppData\Local\Microsoft\Windows\Temporary Internet Files\Content.IE5\PEGU5CXQ\Outcas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01863"/>
            <a:ext cx="3071383" cy="230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11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ACFA-ACAD-49B9-9145-9BB2304E6818}" type="datetime1">
              <a:rPr lang="en-US" smtClean="0"/>
              <a:t>1/5/2024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914400" y="1439380"/>
            <a:ext cx="7398169" cy="40386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s-ES" sz="3200" dirty="0"/>
              <a:t>Severo
Cualquier contacto intencional no deseado o intentos de tocar áreas privadas.
Agresión sexual/agresión
Violencia en el noviazgo
Amenazas de violencia u obligarte a hacer algo que no quieres hacer.
			      </a:t>
            </a:r>
            <a:r>
              <a:rPr lang="es-ES" sz="3200" dirty="0">
                <a:solidFill>
                  <a:srgbClr val="FF0000"/>
                </a:solidFill>
              </a:rPr>
              <a:t>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17672" y="102143"/>
            <a:ext cx="8229600" cy="1415712"/>
          </a:xfrm>
        </p:spPr>
        <p:txBody>
          <a:bodyPr>
            <a:normAutofit/>
          </a:bodyPr>
          <a:lstStyle/>
          <a:p>
            <a:pPr algn="ctr"/>
            <a:r>
              <a:rPr lang="en-US" sz="5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¿Es </a:t>
            </a:r>
            <a:r>
              <a:rPr lang="en-US" sz="53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acoso</a:t>
            </a:r>
            <a:r>
              <a:rPr lang="en-US" sz="5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 sexual?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2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:\Users\120099\AppData\Local\Microsoft\Windows\Temporary Internet Files\Content.IE5\PEGU5CXQ\Outcas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301" y="4456085"/>
            <a:ext cx="3071383" cy="230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12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ACFA-ACAD-49B9-9145-9BB2304E6818}" type="datetime1">
              <a:rPr lang="en-US" smtClean="0"/>
              <a:t>1/5/2024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914400" y="1439380"/>
            <a:ext cx="7398169" cy="4038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3200" dirty="0"/>
              <a:t>Ofensivo para una persona razonable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3200" dirty="0"/>
              <a:t>Y
Repetido
Sin parar
Extendido
Se sabe, pero nadie habla de ello
Sucede con regularidad</a:t>
            </a:r>
            <a:endParaRPr lang="en-US" sz="3200" dirty="0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17672" y="102143"/>
            <a:ext cx="8229600" cy="1415712"/>
          </a:xfrm>
        </p:spPr>
        <p:txBody>
          <a:bodyPr>
            <a:normAutofit/>
          </a:bodyPr>
          <a:lstStyle/>
          <a:p>
            <a:pPr algn="ctr"/>
            <a:r>
              <a:rPr lang="en-US" sz="5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¿Es </a:t>
            </a:r>
            <a:r>
              <a:rPr lang="en-US" sz="53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acoso</a:t>
            </a:r>
            <a:r>
              <a:rPr lang="en-US" sz="5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 sexual?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1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9C48-5333-41B1-A8A3-CCDBF37AE4D3}" type="datetime1">
              <a:rPr lang="en-US" smtClean="0"/>
              <a:t>1/5/2024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Veamos</a:t>
            </a:r>
            <a:r>
              <a:rPr lang="en-US" dirty="0"/>
              <a:t>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ejemplos</a:t>
            </a:r>
            <a:r>
              <a:rPr lang="en-US" dirty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18" y="1750551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700" dirty="0"/>
              <a:t>  </a:t>
            </a:r>
            <a:r>
              <a:rPr lang="es-ES" sz="2700" dirty="0"/>
              <a:t>Jugar un juego en el que alguien le da una palmada en el trasero a alguien.</a:t>
            </a:r>
            <a:endParaRPr lang="en-US" sz="2700" dirty="0"/>
          </a:p>
        </p:txBody>
      </p:sp>
      <p:sp>
        <p:nvSpPr>
          <p:cNvPr id="7" name="TextBox 6"/>
          <p:cNvSpPr txBox="1"/>
          <p:nvPr/>
        </p:nvSpPr>
        <p:spPr>
          <a:xfrm>
            <a:off x="670518" y="2658299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700" dirty="0"/>
              <a:t>  </a:t>
            </a:r>
            <a:r>
              <a:rPr lang="es-ES" sz="2700" dirty="0"/>
              <a:t>Hacer una broma sobre partes íntimas.</a:t>
            </a:r>
            <a:endParaRPr lang="en-US" sz="2700" dirty="0"/>
          </a:p>
        </p:txBody>
      </p:sp>
      <p:sp>
        <p:nvSpPr>
          <p:cNvPr id="8" name="TextBox 7"/>
          <p:cNvSpPr txBox="1"/>
          <p:nvPr/>
        </p:nvSpPr>
        <p:spPr>
          <a:xfrm>
            <a:off x="670518" y="3230564"/>
            <a:ext cx="8190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700" dirty="0"/>
              <a:t>  </a:t>
            </a:r>
            <a:r>
              <a:rPr lang="es-ES" sz="2700" dirty="0"/>
              <a:t>Llamar a alguien "sexy" después de que te dijo que te detuvieras.</a:t>
            </a:r>
            <a:endParaRPr lang="en-US" sz="2700" dirty="0"/>
          </a:p>
        </p:txBody>
      </p:sp>
      <p:sp>
        <p:nvSpPr>
          <p:cNvPr id="9" name="TextBox 8"/>
          <p:cNvSpPr txBox="1"/>
          <p:nvPr/>
        </p:nvSpPr>
        <p:spPr>
          <a:xfrm>
            <a:off x="647700" y="4169518"/>
            <a:ext cx="8190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700" dirty="0"/>
              <a:t>  </a:t>
            </a:r>
            <a:r>
              <a:rPr lang="es-ES" sz="2700" dirty="0"/>
              <a:t>Bajarle los pantalones a alguien (aunque sea en broma)</a:t>
            </a:r>
            <a:endParaRPr lang="en-US" sz="2700" dirty="0"/>
          </a:p>
        </p:txBody>
      </p:sp>
      <p:sp>
        <p:nvSpPr>
          <p:cNvPr id="12" name="TextBox 11"/>
          <p:cNvSpPr txBox="1"/>
          <p:nvPr/>
        </p:nvSpPr>
        <p:spPr>
          <a:xfrm>
            <a:off x="670518" y="1250703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700" dirty="0"/>
              <a:t>  Tener novio o novia.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700" y="5141893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s-ES" sz="2800" dirty="0"/>
              <a:t>Decirle a tus amigos que te gusta alguien.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38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9C48-5333-41B1-A8A3-CCDBF37AE4D3}" type="datetime1">
              <a:rPr lang="en-US" smtClean="0"/>
              <a:t>1/5/2024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7672" y="219866"/>
            <a:ext cx="8229600" cy="1143000"/>
          </a:xfrm>
        </p:spPr>
        <p:txBody>
          <a:bodyPr/>
          <a:lstStyle/>
          <a:p>
            <a:r>
              <a:rPr lang="en-US" dirty="0" err="1"/>
              <a:t>Veamos</a:t>
            </a:r>
            <a:r>
              <a:rPr lang="en-US" dirty="0"/>
              <a:t>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ejemplos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5247" y="2852276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 </a:t>
            </a:r>
            <a:r>
              <a:rPr lang="es-ES" sz="2800" dirty="0"/>
              <a:t>Escribir "Te amo" una y otra vez en tu propio papel.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25247" y="3845541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 </a:t>
            </a:r>
            <a:r>
              <a:rPr lang="es-ES" sz="2800" dirty="0"/>
              <a:t>Escribir "Te amo" una y otra vez y dárselo al objeto de tu afecto.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25247" y="4838806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 </a:t>
            </a:r>
            <a:r>
              <a:rPr lang="es-ES" sz="2800" dirty="0"/>
              <a:t>Invitar a alguien a salir muchas veces cuando sabes que no le gustas.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25247" y="1859011"/>
            <a:ext cx="83146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 </a:t>
            </a:r>
            <a:r>
              <a:rPr lang="es-ES" sz="2800" dirty="0"/>
              <a:t>Desafiar a alguien a tocar a alguien que no está de acuerdo en ser tocado.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27488" y="1252289"/>
            <a:ext cx="8314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 </a:t>
            </a:r>
            <a:r>
              <a:rPr lang="es-ES" sz="2800" dirty="0"/>
              <a:t>Hacer ruidos de besos a alguien.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300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s-ES" sz="8000" dirty="0">
                <a:latin typeface="Algerian" panose="04020705040A02060702" pitchFamily="82" charset="0"/>
              </a:rPr>
              <a:t>¡¡Ilegal!!
</a:t>
            </a:r>
            <a:r>
              <a:rPr lang="es-ES" sz="6700" dirty="0"/>
              <a:t>Los estudiantes están protegidos por las leyes y las reglas de la escuela contra el acoso sexual. 
Si estás haciendo que alguien se sienta incómodo, es posible que estés acosando.</a:t>
            </a:r>
            <a:endParaRPr lang="en-US" sz="67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9C48-5333-41B1-A8A3-CCDBF37AE4D3}" type="datetime1">
              <a:rPr lang="en-US" smtClean="0"/>
              <a:t>1/5/2024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Sexual Harassment is: </a:t>
            </a:r>
          </a:p>
        </p:txBody>
      </p:sp>
    </p:spTree>
    <p:extLst>
      <p:ext uri="{BB962C8B-B14F-4D97-AF65-F5344CB8AC3E}">
        <p14:creationId xmlns:p14="http://schemas.microsoft.com/office/powerpoint/2010/main" val="3544327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ES" dirty="0"/>
              <a:t>CUÉNTASELO A UN ADULTO
Maestro
Consejero
Principal
Subdirector
Padre
Supervisor de almuerzo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9C48-5333-41B1-A8A3-CCDBF37AE4D3}" type="datetime1">
              <a:rPr lang="en-US" smtClean="0"/>
              <a:t>1/5/2024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¿</a:t>
            </a:r>
            <a:r>
              <a:rPr lang="en-US" sz="4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Qué</a:t>
            </a:r>
            <a:r>
              <a:rPr lang="en-US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debes</a:t>
            </a:r>
            <a:r>
              <a:rPr lang="en-US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hacer</a:t>
            </a:r>
            <a:r>
              <a:rPr lang="en-US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87574" y="5181600"/>
            <a:ext cx="9688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 algn="ctr">
              <a:buNone/>
            </a:pPr>
            <a:r>
              <a:rPr lang="en-US" sz="3600" dirty="0">
                <a:latin typeface="Algerian" panose="04020705040A02060702" pitchFamily="82" charset="0"/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316012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800" dirty="0"/>
              <a:t>Tocar a personas que no quieren ser tocadas.
Abrazar a las personas que no quieren ser abrazadas.
CUALQUIER contacto intencional de senos, genitales o glúteos (cubiertos por un traje de baño).
Hacer que otra persona te toque a ti o a sí misma con cualquiera de estas partes del cuerpo
Cualquier otro contacto corporal intencional de manera sexual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9C48-5333-41B1-A8A3-CCDBF37AE4D3}" type="datetime1">
              <a:rPr lang="en-US" smtClean="0"/>
              <a:t>1/5/2024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El acoso sexual puede ser FÍSICO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7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Insultos sexualmente degradantes (incluidos nombres sobre género, orientación sexual y sexo)
Hacer chistes sexuales y/o chistes sobre los senos, los genitales o los glúteos.
Iniciar rumores o burlarse de las personas sobre sus cuerpos.
Atención romántica no deseada y/o inapropiada a través de mensajes de texto, redes sociales, por escrito o mensajes telefónicos a/de alguien o un amigo suyo.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9C48-5333-41B1-A8A3-CCDBF37AE4D3}" type="datetime1">
              <a:rPr lang="en-US" smtClean="0"/>
              <a:t>1/5/2024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El acoso sexual puede ser VERBAL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6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6636" y="6373782"/>
            <a:ext cx="1006520" cy="319088"/>
          </a:xfrm>
        </p:spPr>
        <p:txBody>
          <a:bodyPr/>
          <a:lstStyle/>
          <a:p>
            <a:fld id="{53FDD5FD-B5DB-4020-9E7B-D69797421F65}" type="datetime1">
              <a:rPr lang="en-US" smtClean="0"/>
              <a:t>1/5/2024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005512"/>
            <a:ext cx="2133600" cy="365125"/>
          </a:xfrm>
        </p:spPr>
        <p:txBody>
          <a:bodyPr>
            <a:normAutofit/>
          </a:bodyPr>
          <a:lstStyle/>
          <a:p>
            <a:fld id="{7DF71284-DEF2-45C0-B410-5BB50866796D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2" descr="C:\Users\111140\AppData\Local\Microsoft\Windows\Temporary Internet Files\Content.IE5\0DT6DCZS\133957711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59523">
            <a:off x="2978424" y="6772"/>
            <a:ext cx="3167239" cy="3394987"/>
          </a:xfrm>
          <a:prstGeom prst="rect">
            <a:avLst/>
          </a:prstGeom>
          <a:ln>
            <a:prstDash val="sysDot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88538" y="500288"/>
            <a:ext cx="2471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El </a:t>
            </a:r>
            <a:r>
              <a:rPr lang="en-US" sz="2000" dirty="0" err="1">
                <a:solidFill>
                  <a:schemeClr val="bg1"/>
                </a:solidFill>
              </a:rPr>
              <a:t>acoso</a:t>
            </a:r>
            <a:r>
              <a:rPr lang="en-US" sz="2000" dirty="0">
                <a:solidFill>
                  <a:schemeClr val="bg1"/>
                </a:solidFill>
              </a:rPr>
              <a:t> sexual 
</a:t>
            </a:r>
            <a:r>
              <a:rPr lang="en-US" sz="2000" dirty="0" err="1">
                <a:solidFill>
                  <a:schemeClr val="bg1"/>
                </a:solidFill>
              </a:rPr>
              <a:t>también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incluye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>
            <a:endCxn id="3079" idx="3"/>
          </p:cNvCxnSpPr>
          <p:nvPr/>
        </p:nvCxnSpPr>
        <p:spPr>
          <a:xfrm flipH="1">
            <a:off x="1893492" y="1628602"/>
            <a:ext cx="827657" cy="88069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3082" idx="3"/>
          </p:cNvCxnSpPr>
          <p:nvPr/>
        </p:nvCxnSpPr>
        <p:spPr>
          <a:xfrm flipH="1">
            <a:off x="2906278" y="1616485"/>
            <a:ext cx="790984" cy="104223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3083" idx="1"/>
          </p:cNvCxnSpPr>
          <p:nvPr/>
        </p:nvCxnSpPr>
        <p:spPr>
          <a:xfrm>
            <a:off x="5014081" y="1612494"/>
            <a:ext cx="335581" cy="97945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248798" y="1740290"/>
            <a:ext cx="947002" cy="1099607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  <a:endCxn id="3084" idx="3"/>
          </p:cNvCxnSpPr>
          <p:nvPr/>
        </p:nvCxnSpPr>
        <p:spPr>
          <a:xfrm flipH="1">
            <a:off x="3833335" y="1616485"/>
            <a:ext cx="510066" cy="113678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3085" idx="1"/>
          </p:cNvCxnSpPr>
          <p:nvPr/>
        </p:nvCxnSpPr>
        <p:spPr>
          <a:xfrm>
            <a:off x="4727855" y="1704265"/>
            <a:ext cx="161923" cy="9257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3087" idx="3"/>
          </p:cNvCxnSpPr>
          <p:nvPr/>
        </p:nvCxnSpPr>
        <p:spPr>
          <a:xfrm flipH="1">
            <a:off x="3327504" y="1616485"/>
            <a:ext cx="739516" cy="124530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089" idx="1"/>
          </p:cNvCxnSpPr>
          <p:nvPr/>
        </p:nvCxnSpPr>
        <p:spPr>
          <a:xfrm>
            <a:off x="5349662" y="1616485"/>
            <a:ext cx="359632" cy="627753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3" name="Straight Connector 3072"/>
          <p:cNvCxnSpPr>
            <a:endCxn id="3095" idx="1"/>
          </p:cNvCxnSpPr>
          <p:nvPr/>
        </p:nvCxnSpPr>
        <p:spPr>
          <a:xfrm>
            <a:off x="6157588" y="1537118"/>
            <a:ext cx="839436" cy="80207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6" name="Straight Connector 3075"/>
          <p:cNvCxnSpPr>
            <a:endCxn id="3096" idx="1"/>
          </p:cNvCxnSpPr>
          <p:nvPr/>
        </p:nvCxnSpPr>
        <p:spPr>
          <a:xfrm>
            <a:off x="5760446" y="1616485"/>
            <a:ext cx="794285" cy="891623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9" name="TextBox 3078"/>
          <p:cNvSpPr txBox="1"/>
          <p:nvPr/>
        </p:nvSpPr>
        <p:spPr>
          <a:xfrm rot="18794411">
            <a:off x="313458" y="2869214"/>
            <a:ext cx="1875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Agresión</a:t>
            </a:r>
            <a:r>
              <a:rPr lang="en-US" dirty="0"/>
              <a:t> sexual</a:t>
            </a:r>
          </a:p>
        </p:txBody>
      </p:sp>
      <p:sp>
        <p:nvSpPr>
          <p:cNvPr id="3080" name="TextBox 3079"/>
          <p:cNvSpPr txBox="1"/>
          <p:nvPr/>
        </p:nvSpPr>
        <p:spPr>
          <a:xfrm rot="18518549">
            <a:off x="404110" y="3344131"/>
            <a:ext cx="2269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Conducta</a:t>
            </a:r>
            <a:r>
              <a:rPr lang="en-US" dirty="0"/>
              <a:t> sexual </a:t>
            </a:r>
            <a:r>
              <a:rPr lang="en-US" dirty="0" err="1"/>
              <a:t>inapropiada</a:t>
            </a:r>
            <a:endParaRPr lang="en-US" dirty="0"/>
          </a:p>
        </p:txBody>
      </p:sp>
      <p:sp>
        <p:nvSpPr>
          <p:cNvPr id="3081" name="TextBox 3080"/>
          <p:cNvSpPr txBox="1"/>
          <p:nvPr/>
        </p:nvSpPr>
        <p:spPr>
          <a:xfrm>
            <a:off x="3824516" y="4472081"/>
            <a:ext cx="237913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err="1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Hostil</a:t>
            </a:r>
            <a:r>
              <a:rPr lang="en-US" sz="2800" b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
</a:t>
            </a:r>
            <a:r>
              <a:rPr lang="en-US" sz="2800" b="1" spc="50" dirty="0" err="1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Entorno</a:t>
            </a:r>
            <a:r>
              <a:rPr lang="en-US" sz="2800" b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800" b="1" spc="50" dirty="0" err="1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Educativo</a:t>
            </a:r>
            <a:endParaRPr lang="en-US" sz="2800" b="1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082" name="TextBox 3081"/>
          <p:cNvSpPr txBox="1"/>
          <p:nvPr/>
        </p:nvSpPr>
        <p:spPr>
          <a:xfrm rot="18422496">
            <a:off x="1024251" y="3411541"/>
            <a:ext cx="234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Explotación</a:t>
            </a:r>
            <a:r>
              <a:rPr lang="en-US" dirty="0"/>
              <a:t> sexual</a:t>
            </a:r>
          </a:p>
        </p:txBody>
      </p:sp>
      <p:sp>
        <p:nvSpPr>
          <p:cNvPr id="3083" name="TextBox 3082"/>
          <p:cNvSpPr txBox="1"/>
          <p:nvPr/>
        </p:nvSpPr>
        <p:spPr>
          <a:xfrm rot="3806263">
            <a:off x="4605543" y="3472732"/>
            <a:ext cx="2692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Violencia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relaciones</a:t>
            </a:r>
            <a:endParaRPr lang="en-US" dirty="0"/>
          </a:p>
        </p:txBody>
      </p:sp>
      <p:sp>
        <p:nvSpPr>
          <p:cNvPr id="3084" name="TextBox 3083"/>
          <p:cNvSpPr txBox="1"/>
          <p:nvPr/>
        </p:nvSpPr>
        <p:spPr>
          <a:xfrm rot="17491673">
            <a:off x="2852229" y="3236270"/>
            <a:ext cx="1435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Acechando</a:t>
            </a:r>
            <a:endParaRPr lang="en-US" dirty="0"/>
          </a:p>
        </p:txBody>
      </p:sp>
      <p:sp>
        <p:nvSpPr>
          <p:cNvPr id="3085" name="TextBox 3084"/>
          <p:cNvSpPr txBox="1"/>
          <p:nvPr/>
        </p:nvSpPr>
        <p:spPr>
          <a:xfrm rot="4503203">
            <a:off x="4147706" y="3411542"/>
            <a:ext cx="1999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Violencia</a:t>
            </a:r>
            <a:r>
              <a:rPr lang="en-US" dirty="0"/>
              <a:t> sexual</a:t>
            </a:r>
          </a:p>
        </p:txBody>
      </p:sp>
      <p:sp>
        <p:nvSpPr>
          <p:cNvPr id="3087" name="TextBox 3086"/>
          <p:cNvSpPr txBox="1"/>
          <p:nvPr/>
        </p:nvSpPr>
        <p:spPr>
          <a:xfrm rot="18181466">
            <a:off x="2008692" y="3392813"/>
            <a:ext cx="170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Quid Pro Quo</a:t>
            </a:r>
          </a:p>
        </p:txBody>
      </p:sp>
      <p:sp>
        <p:nvSpPr>
          <p:cNvPr id="3089" name="TextBox 3088"/>
          <p:cNvSpPr txBox="1"/>
          <p:nvPr/>
        </p:nvSpPr>
        <p:spPr>
          <a:xfrm rot="3398464">
            <a:off x="5033284" y="3175483"/>
            <a:ext cx="300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Bullying; </a:t>
            </a:r>
            <a:r>
              <a:rPr lang="en-US" dirty="0" err="1"/>
              <a:t>Acoso</a:t>
            </a:r>
            <a:r>
              <a:rPr lang="en-US" dirty="0"/>
              <a:t> </a:t>
            </a:r>
            <a:r>
              <a:rPr lang="en-US" dirty="0" err="1"/>
              <a:t>cibernético</a:t>
            </a:r>
            <a:endParaRPr lang="en-US" dirty="0"/>
          </a:p>
        </p:txBody>
      </p:sp>
      <p:sp>
        <p:nvSpPr>
          <p:cNvPr id="3095" name="TextBox 3094"/>
          <p:cNvSpPr txBox="1"/>
          <p:nvPr/>
        </p:nvSpPr>
        <p:spPr>
          <a:xfrm rot="2841850">
            <a:off x="6584532" y="2956510"/>
            <a:ext cx="2556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Estereotipos</a:t>
            </a:r>
            <a:r>
              <a:rPr lang="en-US" dirty="0"/>
              <a:t> de </a:t>
            </a:r>
            <a:r>
              <a:rPr lang="en-US" dirty="0" err="1"/>
              <a:t>género</a:t>
            </a:r>
            <a:endParaRPr lang="en-US" dirty="0"/>
          </a:p>
        </p:txBody>
      </p:sp>
      <p:sp>
        <p:nvSpPr>
          <p:cNvPr id="3096" name="TextBox 3095"/>
          <p:cNvSpPr txBox="1"/>
          <p:nvPr/>
        </p:nvSpPr>
        <p:spPr>
          <a:xfrm rot="3141175">
            <a:off x="6091318" y="3127699"/>
            <a:ext cx="2381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Violencia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noviazgo</a:t>
            </a:r>
            <a:endParaRPr lang="en-US" dirty="0"/>
          </a:p>
        </p:txBody>
      </p:sp>
      <p:pic>
        <p:nvPicPr>
          <p:cNvPr id="1032" name="Picture 8" descr="C:\Users\120099\AppData\Local\Microsoft\Windows\Temporary Internet Files\Content.IE5\5PHKRGJH\1438074995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60" y="4617898"/>
            <a:ext cx="2741993" cy="133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ight Arrow 1032"/>
          <p:cNvSpPr/>
          <p:nvPr/>
        </p:nvSpPr>
        <p:spPr>
          <a:xfrm>
            <a:off x="3039639" y="5046145"/>
            <a:ext cx="925384" cy="237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9" descr="C:\Users\120099\AppData\Local\Microsoft\Windows\Temporary Internet Files\Content.IE5\VQ37XV5F\angry-smiley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764" y="4346013"/>
            <a:ext cx="1400263" cy="140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" name="Down Arrow 224"/>
          <p:cNvSpPr/>
          <p:nvPr/>
        </p:nvSpPr>
        <p:spPr>
          <a:xfrm rot="3464867">
            <a:off x="3342760" y="3576856"/>
            <a:ext cx="204273" cy="1451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6077991" y="5082420"/>
            <a:ext cx="925384" cy="237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7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83695"/>
            <a:ext cx="8229600" cy="492598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800" dirty="0"/>
              <a:t>Gestos sexuales con las manos
Tocarse el propio cuerpo (zonas íntimas) delante de los demás.
Movimientos corporales de naturaleza sexual.
Atención romántica no deseada y/o inapropiada a través de mensajes de texto, redes sociales, por escrito o por teléfono de usted O de un tercero.
Mostrar o enviar fotos inapropiadas de sí mismo o de otros. (Si envías fotos tuyas por mensaje de texto a tu pareja romántica, esas fotos ya no son privadas y se pueden compartir con otras personas.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9C48-5333-41B1-A8A3-CCDBF37AE4D3}" type="datetime1">
              <a:rPr lang="en-US" smtClean="0"/>
              <a:t>1/5/2024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El acoso sexual puede ser VISUAL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1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2390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El tipo de violencia incluye, pero no se limita a:
Maltrato físico
Abuso sexual
Abuso emocional
Agresión sexual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Violencia en el noviazgo/relación</a:t>
            </a:r>
            <a:endParaRPr lang="en-US" sz="3600" dirty="0"/>
          </a:p>
        </p:txBody>
      </p:sp>
      <p:pic>
        <p:nvPicPr>
          <p:cNvPr id="7171" name="Picture 3" descr="C:\Users\111140\AppData\Local\Microsoft\Windows\Temporary Internet Files\Content.IE5\16D7M51X\cycle-of-abus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124200"/>
            <a:ext cx="3139990" cy="24710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446F-FC1F-41A6-9725-8472C7223B4E}" type="datetime1">
              <a:rPr lang="en-US" smtClean="0"/>
              <a:t>1/5/2024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6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4" y="1371600"/>
            <a:ext cx="8553451" cy="4648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/>
              <a:t>Hacer que una persona razonable:
tema por su seguridad.
sufren una angustia emocional sustancial.
Dos o más actos
directamente
indirectamente
a través de un tercero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Acechando</a:t>
            </a:r>
            <a:endParaRPr lang="en-US" sz="3600" dirty="0"/>
          </a:p>
        </p:txBody>
      </p:sp>
      <p:pic>
        <p:nvPicPr>
          <p:cNvPr id="8196" name="Picture 4" descr="C:\Users\111140\AppData\Local\Microsoft\Windows\Temporary Internet Files\Content.IE5\BC2C6HOA\stop stalking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4557">
            <a:off x="5500491" y="3673522"/>
            <a:ext cx="2297658" cy="22976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1116-A159-4AEB-8A6B-F1CAA7A7BD41}" type="datetime1">
              <a:rPr lang="en-US" smtClean="0"/>
              <a:t>1/5/2024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68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1653"/>
            <a:ext cx="8153400" cy="6019800"/>
          </a:xfrm>
        </p:spPr>
        <p:txBody>
          <a:bodyPr>
            <a:noAutofit/>
          </a:bodyPr>
          <a:lstStyle/>
          <a:p>
            <a:pPr marL="223838" indent="0">
              <a:buSzPct val="100000"/>
              <a:buNone/>
            </a:pPr>
            <a:r>
              <a:rPr lang="es-ES" sz="2300" b="1" dirty="0"/>
              <a:t>El acoso es: 
negativo y/o agresivo y/o severo 
intimidar o tener la intención de dañar o controlar física o emocionalmente (no la libertad de expresión)
puede incluir el acoso sexual 
Desequilibrio de poder
Puede incluir comentarios, mensajes y/o imágenes:
Sobre sexo, orientación sexual, expresión de género
Internet, correo electrónico, mensajes de texto, redes sociales</a:t>
            </a:r>
            <a:endParaRPr lang="en-US" sz="23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24681"/>
          </a:xfrm>
        </p:spPr>
        <p:txBody>
          <a:bodyPr anchor="t">
            <a:normAutofit/>
          </a:bodyPr>
          <a:lstStyle/>
          <a:p>
            <a:r>
              <a:rPr lang="en-US" sz="3600" dirty="0"/>
              <a:t>Bullying y </a:t>
            </a:r>
            <a:r>
              <a:rPr lang="en-US" sz="3600" dirty="0" err="1"/>
              <a:t>ciberacoso</a:t>
            </a:r>
            <a:endParaRPr lang="en-US" sz="3600" dirty="0"/>
          </a:p>
        </p:txBody>
      </p:sp>
      <p:pic>
        <p:nvPicPr>
          <p:cNvPr id="9218" name="Picture 2" descr="C:\Users\111140\AppData\Local\Microsoft\Windows\Temporary Internet Files\Content.IE5\16D7M51X\stopbullying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977" y="2590800"/>
            <a:ext cx="242611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CF3A-0D63-483B-A9B1-88A874C6A97B}" type="datetime1">
              <a:rPr lang="en-US" smtClean="0"/>
              <a:t>1/5/2024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79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199"/>
            <a:ext cx="8001000" cy="5553869"/>
          </a:xfrm>
        </p:spPr>
        <p:txBody>
          <a:bodyPr>
            <a:normAutofit/>
          </a:bodyPr>
          <a:lstStyle/>
          <a:p>
            <a:pPr marL="682625" indent="-457200">
              <a:buSzPct val="100000"/>
              <a:buFont typeface="Wingdings" panose="05000000000000000000" pitchFamily="2" charset="2"/>
              <a:buChar char="Ø"/>
            </a:pPr>
            <a:r>
              <a:rPr lang="es-ES" sz="2800" dirty="0"/>
              <a:t>Contacto intencional con los senos, los glúteos, la ingle o los genitales.
Hacer que otra persona te toque a ti o a sí misma con cualquiera de estas partes del cuerpo 
Cualquier otro contacto corporal intencional de manera sexual</a:t>
            </a:r>
            <a:endParaRPr lang="en-US" sz="2800" dirty="0"/>
          </a:p>
          <a:p>
            <a:pPr marL="225425" indent="0">
              <a:buSzPct val="100000"/>
              <a:buNone/>
            </a:pPr>
            <a:endParaRPr lang="en-US" sz="2000" dirty="0">
              <a:hlinkClick r:id="rId3"/>
            </a:endParaRPr>
          </a:p>
          <a:p>
            <a:pPr marL="225425" indent="0">
              <a:buSzPct val="100000"/>
              <a:buNone/>
            </a:pPr>
            <a:endParaRPr lang="en-US" sz="2000" dirty="0">
              <a:hlinkClick r:id="rId3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1284-DEF2-45C0-B410-5BB50866796D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err="1"/>
              <a:t>Contacto</a:t>
            </a:r>
            <a:r>
              <a:rPr lang="en-US" sz="3600" dirty="0"/>
              <a:t> Sexual </a:t>
            </a:r>
          </a:p>
        </p:txBody>
      </p:sp>
      <p:pic>
        <p:nvPicPr>
          <p:cNvPr id="11266" name="Picture 2" descr="C:\Users\111140\AppData\Local\Microsoft\Windows\Temporary Internet Files\Content.IE5\BC2C6HOA\stop-it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252" y="4572000"/>
            <a:ext cx="144780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2057-AD3C-4D46-BF1B-39B9E881386E}" type="datetime1">
              <a:rPr lang="en-US" smtClean="0"/>
              <a:t>1/5/2024</a:t>
            </a:fld>
            <a:endParaRPr lang="en-US"/>
          </a:p>
        </p:txBody>
      </p:sp>
      <p:pic>
        <p:nvPicPr>
          <p:cNvPr id="8" name="Picture 7">
            <a:hlinkClick r:id="rId3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04" y="4450903"/>
            <a:ext cx="3454400" cy="129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85404" y="578377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0">
              <a:buSzPct val="100000"/>
              <a:buNone/>
            </a:pPr>
            <a:r>
              <a:rPr lang="en-US" dirty="0">
                <a:hlinkClick r:id="rId3"/>
              </a:rPr>
              <a:t>https://vimeo.com/128105683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87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1679</TotalTime>
  <Words>905</Words>
  <Application>Microsoft Office PowerPoint</Application>
  <PresentationFormat>On-screen Show (4:3)</PresentationFormat>
  <Paragraphs>97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Algerian</vt:lpstr>
      <vt:lpstr>Berlin Sans FB Demi</vt:lpstr>
      <vt:lpstr>Calibri</vt:lpstr>
      <vt:lpstr>Impact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El acoso sexual puede ser FÍSICO</vt:lpstr>
      <vt:lpstr>El acoso sexual puede ser VERBAL</vt:lpstr>
      <vt:lpstr>PowerPoint Presentation</vt:lpstr>
      <vt:lpstr>El acoso sexual puede ser VISUAL</vt:lpstr>
      <vt:lpstr>Violencia en el noviazgo/relación</vt:lpstr>
      <vt:lpstr>Acechando</vt:lpstr>
      <vt:lpstr>Bullying y ciberacoso</vt:lpstr>
      <vt:lpstr>Contacto Sexual </vt:lpstr>
      <vt:lpstr>El acoso sexual puede ser realizado por:</vt:lpstr>
      <vt:lpstr>¿Es acoso sexual?</vt:lpstr>
      <vt:lpstr>¿Es acoso sexual?</vt:lpstr>
      <vt:lpstr>Veamos algunos ejemplos:</vt:lpstr>
      <vt:lpstr>Veamos algunos ejemplos más:</vt:lpstr>
      <vt:lpstr>Sexual Harassment is: </vt:lpstr>
      <vt:lpstr>¿Qué debes hacer?</vt:lpstr>
    </vt:vector>
  </TitlesOfParts>
  <Company>San Diego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Installer</dc:creator>
  <cp:lastModifiedBy>Ramirez Maria Luisa</cp:lastModifiedBy>
  <cp:revision>183</cp:revision>
  <cp:lastPrinted>2017-08-21T22:51:12Z</cp:lastPrinted>
  <dcterms:created xsi:type="dcterms:W3CDTF">2016-07-15T16:23:10Z</dcterms:created>
  <dcterms:modified xsi:type="dcterms:W3CDTF">2024-01-05T18:47:34Z</dcterms:modified>
</cp:coreProperties>
</file>